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66" r:id="rId7"/>
    <p:sldId id="268" r:id="rId8"/>
    <p:sldId id="267" r:id="rId9"/>
    <p:sldId id="270" r:id="rId10"/>
    <p:sldId id="269" r:id="rId11"/>
    <p:sldId id="272" r:id="rId12"/>
    <p:sldId id="265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09E"/>
    <a:srgbClr val="3E41FC"/>
    <a:srgbClr val="CC00CC"/>
    <a:srgbClr val="FFCC00"/>
    <a:srgbClr val="AF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3" autoAdjust="0"/>
    <p:restoredTop sz="94660"/>
  </p:normalViewPr>
  <p:slideViewPr>
    <p:cSldViewPr snapToGrid="0">
      <p:cViewPr varScale="1">
        <p:scale>
          <a:sx n="79" d="100"/>
          <a:sy n="79" d="100"/>
        </p:scale>
        <p:origin x="12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03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26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680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94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746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75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32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185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843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667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170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4EE8A-CDA4-44F7-A61F-855868FB9019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  <p:sp>
        <p:nvSpPr>
          <p:cNvPr id="7" name="MSIPCMContentMarking" descr="{&quot;HashCode&quot;:-1406602145,&quot;Placement&quot;:&quot;Footer&quot;}"/>
          <p:cNvSpPr txBox="1"/>
          <p:nvPr userDrawn="1"/>
        </p:nvSpPr>
        <p:spPr>
          <a:xfrm>
            <a:off x="5522628" y="6624578"/>
            <a:ext cx="1146743" cy="23342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900" smtClean="0">
                <a:solidFill>
                  <a:srgbClr val="008000"/>
                </a:solidFill>
                <a:latin typeface="arial" panose="020B0604020202020204" pitchFamily="34" charset="0"/>
              </a:rPr>
              <a:t> C1 - Internal use </a:t>
            </a:r>
            <a:endParaRPr lang="en-US" sz="900">
              <a:solidFill>
                <a:srgbClr val="008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299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621324" y="2801815"/>
            <a:ext cx="11277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LC25 </a:t>
            </a:r>
            <a:r>
              <a:rPr lang="fr-FR" sz="4000" b="1" dirty="0" smtClean="0">
                <a:solidFill>
                  <a:srgbClr val="0070C0"/>
                </a:solidFill>
              </a:rPr>
              <a:t>: </a:t>
            </a:r>
            <a:r>
              <a:rPr lang="fr-FR" sz="4000" b="1" dirty="0" smtClean="0">
                <a:solidFill>
                  <a:srgbClr val="0070C0"/>
                </a:solidFill>
              </a:rPr>
              <a:t>Corrosion humide des métaux</a:t>
            </a:r>
            <a:endParaRPr lang="en-US" sz="4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50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77826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Corrosion galvanique</a:t>
            </a:r>
            <a:endParaRPr lang="fr-FR" sz="4000" b="1" dirty="0" smtClean="0">
              <a:solidFill>
                <a:srgbClr val="0070C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28" t="8910" r="2098" b="21471"/>
          <a:stretch/>
        </p:blipFill>
        <p:spPr>
          <a:xfrm>
            <a:off x="2086708" y="1383323"/>
            <a:ext cx="7631723" cy="393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33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77826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Electrolyse du sulfate de zinc</a:t>
            </a:r>
            <a:endParaRPr lang="fr-FR" sz="4000" b="1" dirty="0" smtClean="0">
              <a:solidFill>
                <a:srgbClr val="0070C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799" y="3865817"/>
            <a:ext cx="5827369" cy="273075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32069" y="806843"/>
            <a:ext cx="9104293" cy="325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22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77826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Protection par anode sacrificielle</a:t>
            </a:r>
            <a:endParaRPr lang="fr-FR" sz="4000" b="1" dirty="0" smtClean="0">
              <a:solidFill>
                <a:srgbClr val="0070C0"/>
              </a:solidFill>
            </a:endParaRPr>
          </a:p>
        </p:txBody>
      </p:sp>
      <p:sp>
        <p:nvSpPr>
          <p:cNvPr id="4" name="Forme libre 3"/>
          <p:cNvSpPr/>
          <p:nvPr/>
        </p:nvSpPr>
        <p:spPr>
          <a:xfrm flipH="1" flipV="1">
            <a:off x="4810195" y="1467462"/>
            <a:ext cx="1425984" cy="2283498"/>
          </a:xfrm>
          <a:custGeom>
            <a:avLst/>
            <a:gdLst>
              <a:gd name="connsiteX0" fmla="*/ 0 w 1612900"/>
              <a:gd name="connsiteY0" fmla="*/ 2023544 h 2023544"/>
              <a:gd name="connsiteX1" fmla="*/ 101600 w 1612900"/>
              <a:gd name="connsiteY1" fmla="*/ 1744144 h 2023544"/>
              <a:gd name="connsiteX2" fmla="*/ 584200 w 1612900"/>
              <a:gd name="connsiteY2" fmla="*/ 829744 h 2023544"/>
              <a:gd name="connsiteX3" fmla="*/ 1092200 w 1612900"/>
              <a:gd name="connsiteY3" fmla="*/ 105844 h 2023544"/>
              <a:gd name="connsiteX4" fmla="*/ 1612900 w 1612900"/>
              <a:gd name="connsiteY4" fmla="*/ 4244 h 2023544"/>
              <a:gd name="connsiteX5" fmla="*/ 1612900 w 1612900"/>
              <a:gd name="connsiteY5" fmla="*/ 4244 h 2023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2900" h="2023544">
                <a:moveTo>
                  <a:pt x="0" y="2023544"/>
                </a:moveTo>
                <a:cubicBezTo>
                  <a:pt x="2116" y="1983327"/>
                  <a:pt x="4233" y="1943111"/>
                  <a:pt x="101600" y="1744144"/>
                </a:cubicBezTo>
                <a:cubicBezTo>
                  <a:pt x="198967" y="1545177"/>
                  <a:pt x="419100" y="1102794"/>
                  <a:pt x="584200" y="829744"/>
                </a:cubicBezTo>
                <a:cubicBezTo>
                  <a:pt x="749300" y="556694"/>
                  <a:pt x="920750" y="243427"/>
                  <a:pt x="1092200" y="105844"/>
                </a:cubicBezTo>
                <a:cubicBezTo>
                  <a:pt x="1263650" y="-31739"/>
                  <a:pt x="1612900" y="4244"/>
                  <a:pt x="1612900" y="4244"/>
                </a:cubicBezTo>
                <a:lnTo>
                  <a:pt x="1612900" y="4244"/>
                </a:lnTo>
              </a:path>
            </a:pathLst>
          </a:custGeom>
          <a:noFill/>
          <a:ln w="38100"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cteur droit 4"/>
          <p:cNvCxnSpPr/>
          <p:nvPr/>
        </p:nvCxnSpPr>
        <p:spPr>
          <a:xfrm>
            <a:off x="3957473" y="3750959"/>
            <a:ext cx="5130619" cy="0"/>
          </a:xfrm>
          <a:prstGeom prst="line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/>
          <p:cNvCxnSpPr/>
          <p:nvPr/>
        </p:nvCxnSpPr>
        <p:spPr>
          <a:xfrm flipV="1">
            <a:off x="8027619" y="1252534"/>
            <a:ext cx="0" cy="5326523"/>
          </a:xfrm>
          <a:prstGeom prst="line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/>
              <p:cNvSpPr txBox="1"/>
              <p:nvPr/>
            </p:nvSpPr>
            <p:spPr>
              <a:xfrm>
                <a:off x="9283614" y="3499017"/>
                <a:ext cx="825959" cy="4167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3614" y="3499017"/>
                <a:ext cx="825959" cy="416778"/>
              </a:xfrm>
              <a:prstGeom prst="rect">
                <a:avLst/>
              </a:prstGeom>
              <a:blipFill>
                <a:blip r:embed="rId2"/>
                <a:stretch>
                  <a:fillRect l="-2963" r="-7407" b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/>
              <p:cNvSpPr txBox="1"/>
              <p:nvPr/>
            </p:nvSpPr>
            <p:spPr>
              <a:xfrm>
                <a:off x="7098921" y="806843"/>
                <a:ext cx="712648" cy="4167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8921" y="806843"/>
                <a:ext cx="712648" cy="416778"/>
              </a:xfrm>
              <a:prstGeom prst="rect">
                <a:avLst/>
              </a:prstGeom>
              <a:blipFill>
                <a:blip r:embed="rId3"/>
                <a:stretch>
                  <a:fillRect l="-4310" r="-9483" b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eur droit avec flèche 14"/>
          <p:cNvCxnSpPr/>
          <p:nvPr/>
        </p:nvCxnSpPr>
        <p:spPr>
          <a:xfrm>
            <a:off x="5736563" y="2063351"/>
            <a:ext cx="6592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/>
              <p:cNvSpPr/>
              <p:nvPr/>
            </p:nvSpPr>
            <p:spPr>
              <a:xfrm>
                <a:off x="6395814" y="1823521"/>
                <a:ext cx="863149" cy="423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𝒁𝒏</m:t>
                          </m:r>
                        </m:e>
                        <m:sup>
                          <m:r>
                            <a:rPr lang="fr-FR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fr-FR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814" y="1823521"/>
                <a:ext cx="863149" cy="4237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/>
              <p:cNvSpPr/>
              <p:nvPr/>
            </p:nvSpPr>
            <p:spPr>
              <a:xfrm>
                <a:off x="4932065" y="1822935"/>
                <a:ext cx="600928" cy="4167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𝒁𝒏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65" y="1822935"/>
                <a:ext cx="600928" cy="4167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orme libre 18"/>
          <p:cNvSpPr/>
          <p:nvPr/>
        </p:nvSpPr>
        <p:spPr>
          <a:xfrm>
            <a:off x="5385442" y="3746171"/>
            <a:ext cx="2106730" cy="2280463"/>
          </a:xfrm>
          <a:custGeom>
            <a:avLst/>
            <a:gdLst>
              <a:gd name="connsiteX0" fmla="*/ 0 w 1866900"/>
              <a:gd name="connsiteY0" fmla="*/ 2020855 h 2020855"/>
              <a:gd name="connsiteX1" fmla="*/ 711200 w 1866900"/>
              <a:gd name="connsiteY1" fmla="*/ 573055 h 2020855"/>
              <a:gd name="connsiteX2" fmla="*/ 1092200 w 1866900"/>
              <a:gd name="connsiteY2" fmla="*/ 77755 h 2020855"/>
              <a:gd name="connsiteX3" fmla="*/ 1866900 w 1866900"/>
              <a:gd name="connsiteY3" fmla="*/ 1555 h 2020855"/>
              <a:gd name="connsiteX4" fmla="*/ 1866900 w 1866900"/>
              <a:gd name="connsiteY4" fmla="*/ 1555 h 2020855"/>
              <a:gd name="connsiteX5" fmla="*/ 1866900 w 1866900"/>
              <a:gd name="connsiteY5" fmla="*/ 1555 h 202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6900" h="2020855">
                <a:moveTo>
                  <a:pt x="0" y="2020855"/>
                </a:moveTo>
                <a:cubicBezTo>
                  <a:pt x="264583" y="1458880"/>
                  <a:pt x="529167" y="896905"/>
                  <a:pt x="711200" y="573055"/>
                </a:cubicBezTo>
                <a:cubicBezTo>
                  <a:pt x="893233" y="249205"/>
                  <a:pt x="899583" y="173005"/>
                  <a:pt x="1092200" y="77755"/>
                </a:cubicBezTo>
                <a:cubicBezTo>
                  <a:pt x="1284817" y="-17495"/>
                  <a:pt x="1866900" y="1555"/>
                  <a:pt x="1866900" y="1555"/>
                </a:cubicBezTo>
                <a:lnTo>
                  <a:pt x="1866900" y="1555"/>
                </a:lnTo>
                <a:lnTo>
                  <a:pt x="1866900" y="1555"/>
                </a:lnTo>
              </a:path>
            </a:pathLst>
          </a:cu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5585595" y="4759348"/>
            <a:ext cx="6592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/>
              <p:cNvSpPr/>
              <p:nvPr/>
            </p:nvSpPr>
            <p:spPr>
              <a:xfrm>
                <a:off x="6219461" y="4550959"/>
                <a:ext cx="6975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fr-FR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461" y="4550959"/>
                <a:ext cx="69756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/>
              <p:cNvSpPr/>
              <p:nvPr/>
            </p:nvSpPr>
            <p:spPr>
              <a:xfrm>
                <a:off x="5055311" y="4519518"/>
                <a:ext cx="597237" cy="4167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fr-FR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5311" y="4519518"/>
                <a:ext cx="597237" cy="4167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ZoneTexte 22"/>
              <p:cNvSpPr txBox="1"/>
              <p:nvPr/>
            </p:nvSpPr>
            <p:spPr>
              <a:xfrm>
                <a:off x="4496143" y="6138089"/>
                <a:ext cx="1863181" cy="5770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𝐹𝑒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143" y="6138089"/>
                <a:ext cx="1863181" cy="57709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orme libre 23"/>
          <p:cNvSpPr/>
          <p:nvPr/>
        </p:nvSpPr>
        <p:spPr>
          <a:xfrm flipH="1" flipV="1">
            <a:off x="6066188" y="1451060"/>
            <a:ext cx="1425984" cy="2283498"/>
          </a:xfrm>
          <a:custGeom>
            <a:avLst/>
            <a:gdLst>
              <a:gd name="connsiteX0" fmla="*/ 0 w 1612900"/>
              <a:gd name="connsiteY0" fmla="*/ 2023544 h 2023544"/>
              <a:gd name="connsiteX1" fmla="*/ 101600 w 1612900"/>
              <a:gd name="connsiteY1" fmla="*/ 1744144 h 2023544"/>
              <a:gd name="connsiteX2" fmla="*/ 584200 w 1612900"/>
              <a:gd name="connsiteY2" fmla="*/ 829744 h 2023544"/>
              <a:gd name="connsiteX3" fmla="*/ 1092200 w 1612900"/>
              <a:gd name="connsiteY3" fmla="*/ 105844 h 2023544"/>
              <a:gd name="connsiteX4" fmla="*/ 1612900 w 1612900"/>
              <a:gd name="connsiteY4" fmla="*/ 4244 h 2023544"/>
              <a:gd name="connsiteX5" fmla="*/ 1612900 w 1612900"/>
              <a:gd name="connsiteY5" fmla="*/ 4244 h 2023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2900" h="2023544">
                <a:moveTo>
                  <a:pt x="0" y="2023544"/>
                </a:moveTo>
                <a:cubicBezTo>
                  <a:pt x="2116" y="1983327"/>
                  <a:pt x="4233" y="1943111"/>
                  <a:pt x="101600" y="1744144"/>
                </a:cubicBezTo>
                <a:cubicBezTo>
                  <a:pt x="198967" y="1545177"/>
                  <a:pt x="419100" y="1102794"/>
                  <a:pt x="584200" y="829744"/>
                </a:cubicBezTo>
                <a:cubicBezTo>
                  <a:pt x="749300" y="556694"/>
                  <a:pt x="920750" y="243427"/>
                  <a:pt x="1092200" y="105844"/>
                </a:cubicBezTo>
                <a:cubicBezTo>
                  <a:pt x="1263650" y="-31739"/>
                  <a:pt x="1612900" y="4244"/>
                  <a:pt x="1612900" y="4244"/>
                </a:cubicBezTo>
                <a:lnTo>
                  <a:pt x="1612900" y="4244"/>
                </a:ln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eur droit avec flèche 24"/>
          <p:cNvCxnSpPr/>
          <p:nvPr/>
        </p:nvCxnSpPr>
        <p:spPr>
          <a:xfrm>
            <a:off x="7287303" y="1535768"/>
            <a:ext cx="6592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/>
              <p:cNvSpPr/>
              <p:nvPr/>
            </p:nvSpPr>
            <p:spPr>
              <a:xfrm>
                <a:off x="7811569" y="1343521"/>
                <a:ext cx="1162595" cy="5868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𝑭𝒆</m:t>
                          </m:r>
                        </m:e>
                        <m:sup>
                          <m:r>
                            <a:rPr lang="fr-FR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fr-FR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569" y="1343521"/>
                <a:ext cx="1162595" cy="58680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/>
              <p:cNvSpPr/>
              <p:nvPr/>
            </p:nvSpPr>
            <p:spPr>
              <a:xfrm>
                <a:off x="6881360" y="1305657"/>
                <a:ext cx="71437" cy="5770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360" y="1305657"/>
                <a:ext cx="71437" cy="577090"/>
              </a:xfrm>
              <a:prstGeom prst="rect">
                <a:avLst/>
              </a:prstGeom>
              <a:blipFill>
                <a:blip r:embed="rId10"/>
                <a:stretch>
                  <a:fillRect l="-66667" r="-4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necteur droit 27"/>
          <p:cNvCxnSpPr/>
          <p:nvPr/>
        </p:nvCxnSpPr>
        <p:spPr>
          <a:xfrm>
            <a:off x="7358607" y="3747658"/>
            <a:ext cx="693816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>
            <a:off x="6531493" y="3589008"/>
            <a:ext cx="1496126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6531493" y="3589008"/>
            <a:ext cx="0" cy="31390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/>
          <p:nvPr/>
        </p:nvCxnSpPr>
        <p:spPr>
          <a:xfrm>
            <a:off x="5882621" y="2452487"/>
            <a:ext cx="214499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>
            <a:off x="5883793" y="2452487"/>
            <a:ext cx="0" cy="256414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tangle 40"/>
              <p:cNvSpPr/>
              <p:nvPr/>
            </p:nvSpPr>
            <p:spPr>
              <a:xfrm>
                <a:off x="8003776" y="2176758"/>
                <a:ext cx="119103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𝑐𝑜𝑟𝑟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𝑍𝑛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776" y="2176758"/>
                <a:ext cx="1191032" cy="4778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/>
              <p:cNvSpPr/>
              <p:nvPr/>
            </p:nvSpPr>
            <p:spPr>
              <a:xfrm>
                <a:off x="7990523" y="3266633"/>
                <a:ext cx="1171539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𝑐𝑜𝑟𝑟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𝐹𝑒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523" y="3266633"/>
                <a:ext cx="1171539" cy="4778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 42"/>
              <p:cNvSpPr/>
              <p:nvPr/>
            </p:nvSpPr>
            <p:spPr>
              <a:xfrm>
                <a:off x="8392866" y="4665228"/>
                <a:ext cx="2900346" cy="54213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𝑐𝑜𝑟𝑟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𝑍𝑛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𝑐𝑜𝑟𝑟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𝐹𝑒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866" y="4665228"/>
                <a:ext cx="2900346" cy="54213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9511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819150"/>
            <a:ext cx="10829925" cy="52197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77826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Protection par anode sacrificielle</a:t>
            </a:r>
            <a:endParaRPr lang="fr-FR" sz="40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45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690804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La corrosion au quotidien</a:t>
            </a:r>
          </a:p>
        </p:txBody>
      </p:sp>
      <p:pic>
        <p:nvPicPr>
          <p:cNvPr id="1026" name="Picture 2" descr="Main Principles and Several Types of Rail Spike Corros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54" b="22394"/>
          <a:stretch/>
        </p:blipFill>
        <p:spPr bwMode="auto">
          <a:xfrm>
            <a:off x="320120" y="4441475"/>
            <a:ext cx="4006117" cy="216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20" y="600075"/>
            <a:ext cx="3442987" cy="360693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321" y="4285555"/>
            <a:ext cx="3683187" cy="244899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593" y="4412793"/>
            <a:ext cx="3274154" cy="21945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4044463" y="1263103"/>
                <a:ext cx="7905284" cy="22808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ctr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solidFill>
                      <a:srgbClr val="00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Coût engendré par les dégradations dues à la corrosion : </a:t>
                </a:r>
                <a14:m>
                  <m:oMath xmlns:m="http://schemas.openxmlformats.org/officeDocument/2006/math">
                    <m:r>
                      <a:rPr lang="fr-FR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~</m:t>
                    </m:r>
                  </m:oMath>
                </a14:m>
                <a:r>
                  <a:rPr lang="fr-FR" dirty="0" smtClean="0">
                    <a:solidFill>
                      <a:srgbClr val="00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10 milliards d’euros </a:t>
                </a:r>
                <a:r>
                  <a:rPr lang="fr-FR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par an à l’échelle </a:t>
                </a:r>
                <a:r>
                  <a:rPr lang="fr-FR" dirty="0" smtClean="0">
                    <a:solidFill>
                      <a:srgbClr val="00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mondiale</a:t>
                </a: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endParaRPr lang="en-US" dirty="0" smtClean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 algn="ctr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solidFill>
                      <a:srgbClr val="00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20</a:t>
                </a:r>
                <a:r>
                  <a:rPr lang="fr-FR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% de la production mondiale de fer sert à remplacer des structures </a:t>
                </a:r>
                <a:r>
                  <a:rPr lang="fr-FR" dirty="0" smtClean="0">
                    <a:solidFill>
                      <a:srgbClr val="00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rouillées</a:t>
                </a: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endParaRPr lang="fr-FR" dirty="0" smtClean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 algn="ctr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solidFill>
                      <a:srgbClr val="00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Enjeu économique, écologique et au niveau de la sécurité des structures</a:t>
                </a:r>
                <a:endParaRPr lang="en-US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463" y="1263103"/>
                <a:ext cx="7905284" cy="2280881"/>
              </a:xfrm>
              <a:prstGeom prst="rect">
                <a:avLst/>
              </a:prstGeom>
              <a:blipFill>
                <a:blip r:embed="rId6"/>
                <a:stretch>
                  <a:fillRect t="-1070" r="-154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265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77826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Diagrammes E-pH du fer et de l’eau superposés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015" y="806843"/>
            <a:ext cx="6918448" cy="584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90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77826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Passivation du cuivre, le vert-de-gris</a:t>
            </a:r>
          </a:p>
        </p:txBody>
      </p:sp>
      <p:pic>
        <p:nvPicPr>
          <p:cNvPr id="2050" name="Picture 2" descr="https://upload.wikimedia.org/wikipedia/commons/f/f8/Luxembourg_statue_cerf_daim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45" y="1135089"/>
            <a:ext cx="4064733" cy="521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chier:Opéra Garnier toits.jpg — Wikipé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162" y="1675765"/>
            <a:ext cx="6917666" cy="389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383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77826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Blocage cinétique de la corrosion humide du zinc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866" y="1105126"/>
            <a:ext cx="560070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743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rme libre 21"/>
          <p:cNvSpPr/>
          <p:nvPr/>
        </p:nvSpPr>
        <p:spPr>
          <a:xfrm flipH="1" flipV="1">
            <a:off x="7144740" y="1848261"/>
            <a:ext cx="912616" cy="1461417"/>
          </a:xfrm>
          <a:custGeom>
            <a:avLst/>
            <a:gdLst>
              <a:gd name="connsiteX0" fmla="*/ 0 w 1612900"/>
              <a:gd name="connsiteY0" fmla="*/ 2023544 h 2023544"/>
              <a:gd name="connsiteX1" fmla="*/ 101600 w 1612900"/>
              <a:gd name="connsiteY1" fmla="*/ 1744144 h 2023544"/>
              <a:gd name="connsiteX2" fmla="*/ 584200 w 1612900"/>
              <a:gd name="connsiteY2" fmla="*/ 829744 h 2023544"/>
              <a:gd name="connsiteX3" fmla="*/ 1092200 w 1612900"/>
              <a:gd name="connsiteY3" fmla="*/ 105844 h 2023544"/>
              <a:gd name="connsiteX4" fmla="*/ 1612900 w 1612900"/>
              <a:gd name="connsiteY4" fmla="*/ 4244 h 2023544"/>
              <a:gd name="connsiteX5" fmla="*/ 1612900 w 1612900"/>
              <a:gd name="connsiteY5" fmla="*/ 4244 h 2023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2900" h="2023544">
                <a:moveTo>
                  <a:pt x="0" y="2023544"/>
                </a:moveTo>
                <a:cubicBezTo>
                  <a:pt x="2116" y="1983327"/>
                  <a:pt x="4233" y="1943111"/>
                  <a:pt x="101600" y="1744144"/>
                </a:cubicBezTo>
                <a:cubicBezTo>
                  <a:pt x="198967" y="1545177"/>
                  <a:pt x="419100" y="1102794"/>
                  <a:pt x="584200" y="829744"/>
                </a:cubicBezTo>
                <a:cubicBezTo>
                  <a:pt x="749300" y="556694"/>
                  <a:pt x="920750" y="243427"/>
                  <a:pt x="1092200" y="105844"/>
                </a:cubicBezTo>
                <a:cubicBezTo>
                  <a:pt x="1263650" y="-31739"/>
                  <a:pt x="1612900" y="4244"/>
                  <a:pt x="1612900" y="4244"/>
                </a:cubicBezTo>
                <a:lnTo>
                  <a:pt x="1612900" y="4244"/>
                </a:lnTo>
              </a:path>
            </a:pathLst>
          </a:custGeom>
          <a:noFill/>
          <a:ln w="38100"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ZoneTexte 20"/>
          <p:cNvSpPr txBox="1"/>
          <p:nvPr/>
        </p:nvSpPr>
        <p:spPr>
          <a:xfrm>
            <a:off x="377826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Cinétique de la corrosion</a:t>
            </a:r>
            <a:endParaRPr lang="fr-FR" sz="4000" b="1" dirty="0" smtClean="0">
              <a:solidFill>
                <a:srgbClr val="0070C0"/>
              </a:solidFill>
            </a:endParaRPr>
          </a:p>
        </p:txBody>
      </p:sp>
      <p:cxnSp>
        <p:nvCxnSpPr>
          <p:cNvPr id="40" name="Connecteur droit 39"/>
          <p:cNvCxnSpPr/>
          <p:nvPr/>
        </p:nvCxnSpPr>
        <p:spPr>
          <a:xfrm>
            <a:off x="2900456" y="2677608"/>
            <a:ext cx="1064123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onnecteur droit 1"/>
          <p:cNvCxnSpPr/>
          <p:nvPr/>
        </p:nvCxnSpPr>
        <p:spPr>
          <a:xfrm>
            <a:off x="6599006" y="3309677"/>
            <a:ext cx="3283548" cy="0"/>
          </a:xfrm>
          <a:prstGeom prst="line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rme libre 2"/>
          <p:cNvSpPr/>
          <p:nvPr/>
        </p:nvSpPr>
        <p:spPr>
          <a:xfrm>
            <a:off x="5896289" y="3309558"/>
            <a:ext cx="1348287" cy="1459475"/>
          </a:xfrm>
          <a:custGeom>
            <a:avLst/>
            <a:gdLst>
              <a:gd name="connsiteX0" fmla="*/ 0 w 1866900"/>
              <a:gd name="connsiteY0" fmla="*/ 2020855 h 2020855"/>
              <a:gd name="connsiteX1" fmla="*/ 711200 w 1866900"/>
              <a:gd name="connsiteY1" fmla="*/ 573055 h 2020855"/>
              <a:gd name="connsiteX2" fmla="*/ 1092200 w 1866900"/>
              <a:gd name="connsiteY2" fmla="*/ 77755 h 2020855"/>
              <a:gd name="connsiteX3" fmla="*/ 1866900 w 1866900"/>
              <a:gd name="connsiteY3" fmla="*/ 1555 h 2020855"/>
              <a:gd name="connsiteX4" fmla="*/ 1866900 w 1866900"/>
              <a:gd name="connsiteY4" fmla="*/ 1555 h 2020855"/>
              <a:gd name="connsiteX5" fmla="*/ 1866900 w 1866900"/>
              <a:gd name="connsiteY5" fmla="*/ 1555 h 202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6900" h="2020855">
                <a:moveTo>
                  <a:pt x="0" y="2020855"/>
                </a:moveTo>
                <a:cubicBezTo>
                  <a:pt x="264583" y="1458880"/>
                  <a:pt x="529167" y="896905"/>
                  <a:pt x="711200" y="573055"/>
                </a:cubicBezTo>
                <a:cubicBezTo>
                  <a:pt x="893233" y="249205"/>
                  <a:pt x="899583" y="173005"/>
                  <a:pt x="1092200" y="77755"/>
                </a:cubicBezTo>
                <a:cubicBezTo>
                  <a:pt x="1284817" y="-17495"/>
                  <a:pt x="1866900" y="1555"/>
                  <a:pt x="1866900" y="1555"/>
                </a:cubicBezTo>
                <a:lnTo>
                  <a:pt x="1866900" y="1555"/>
                </a:lnTo>
                <a:lnTo>
                  <a:pt x="1866900" y="1555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necteur droit 3"/>
          <p:cNvCxnSpPr>
            <a:stCxn id="22" idx="4"/>
          </p:cNvCxnSpPr>
          <p:nvPr/>
        </p:nvCxnSpPr>
        <p:spPr>
          <a:xfrm>
            <a:off x="7144740" y="3306613"/>
            <a:ext cx="2059121" cy="26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/>
          <p:nvPr/>
        </p:nvCxnSpPr>
        <p:spPr>
          <a:xfrm flipV="1">
            <a:off x="9203861" y="1710709"/>
            <a:ext cx="0" cy="3408924"/>
          </a:xfrm>
          <a:prstGeom prst="line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/>
              <p:cNvSpPr txBox="1"/>
              <p:nvPr/>
            </p:nvSpPr>
            <p:spPr>
              <a:xfrm>
                <a:off x="10007686" y="3148437"/>
                <a:ext cx="528606" cy="2667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7686" y="3148437"/>
                <a:ext cx="528606" cy="266734"/>
              </a:xfrm>
              <a:prstGeom prst="rect">
                <a:avLst/>
              </a:prstGeom>
              <a:blipFill>
                <a:blip r:embed="rId2"/>
                <a:stretch>
                  <a:fillRect l="-20930" r="-52326" b="-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/>
              <p:cNvSpPr txBox="1"/>
              <p:nvPr/>
            </p:nvSpPr>
            <p:spPr>
              <a:xfrm>
                <a:off x="8609503" y="1425471"/>
                <a:ext cx="456088" cy="2667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503" y="1425471"/>
                <a:ext cx="456088" cy="266734"/>
              </a:xfrm>
              <a:prstGeom prst="rect">
                <a:avLst/>
              </a:prstGeom>
              <a:blipFill>
                <a:blip r:embed="rId3"/>
                <a:stretch>
                  <a:fillRect l="-22667" r="-54667" b="-84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eur droit avec flèche 13"/>
          <p:cNvCxnSpPr/>
          <p:nvPr/>
        </p:nvCxnSpPr>
        <p:spPr>
          <a:xfrm flipH="1">
            <a:off x="6024385" y="3957982"/>
            <a:ext cx="4219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/>
              <p:cNvSpPr/>
              <p:nvPr/>
            </p:nvSpPr>
            <p:spPr>
              <a:xfrm>
                <a:off x="6430053" y="3824615"/>
                <a:ext cx="598669" cy="2667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fr-FR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p>
                        <m:sSupPr>
                          <m:ctrlPr>
                            <a:rPr lang="fr-FR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e>
                        <m:sup>
                          <m:r>
                            <a:rPr lang="fr-FR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053" y="3824615"/>
                <a:ext cx="598669" cy="266734"/>
              </a:xfrm>
              <a:prstGeom prst="rect">
                <a:avLst/>
              </a:prstGeom>
              <a:blipFill>
                <a:blip r:embed="rId4"/>
                <a:stretch>
                  <a:fillRect r="-21429" b="-38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/>
              <p:cNvSpPr/>
              <p:nvPr/>
            </p:nvSpPr>
            <p:spPr>
              <a:xfrm>
                <a:off x="5685008" y="3804493"/>
                <a:ext cx="382226" cy="2667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fr-FR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008" y="3804493"/>
                <a:ext cx="382226" cy="266734"/>
              </a:xfrm>
              <a:prstGeom prst="rect">
                <a:avLst/>
              </a:prstGeom>
              <a:blipFill>
                <a:blip r:embed="rId5"/>
                <a:stretch>
                  <a:fillRect r="-16129" b="-38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ZoneTexte 17"/>
              <p:cNvSpPr txBox="1"/>
              <p:nvPr/>
            </p:nvSpPr>
            <p:spPr>
              <a:xfrm>
                <a:off x="5572195" y="4826451"/>
                <a:ext cx="119241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fr-FR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𝑍𝑛</m:t>
                    </m:r>
                  </m:oMath>
                </a14:m>
                <a:r>
                  <a:rPr lang="en-US" sz="2400" dirty="0" smtClean="0">
                    <a:solidFill>
                      <a:srgbClr val="FF0000"/>
                    </a:solidFill>
                  </a:rPr>
                  <a:t> pur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195" y="4826451"/>
                <a:ext cx="1192418" cy="369332"/>
              </a:xfrm>
              <a:prstGeom prst="rect">
                <a:avLst/>
              </a:prstGeom>
              <a:blipFill>
                <a:blip r:embed="rId6"/>
                <a:stretch>
                  <a:fillRect l="-8673" t="-2666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eur droit avec flèche 25"/>
          <p:cNvCxnSpPr/>
          <p:nvPr/>
        </p:nvCxnSpPr>
        <p:spPr>
          <a:xfrm>
            <a:off x="7788047" y="2025503"/>
            <a:ext cx="4219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/>
              <p:cNvSpPr/>
              <p:nvPr/>
            </p:nvSpPr>
            <p:spPr>
              <a:xfrm>
                <a:off x="8209961" y="1872014"/>
                <a:ext cx="552407" cy="2712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𝒁𝒏</m:t>
                          </m:r>
                        </m:e>
                        <m:sup>
                          <m:r>
                            <a:rPr lang="fr-FR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fr-FR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961" y="1872014"/>
                <a:ext cx="552407" cy="271226"/>
              </a:xfrm>
              <a:prstGeom prst="rect">
                <a:avLst/>
              </a:prstGeom>
              <a:blipFill>
                <a:blip r:embed="rId7"/>
                <a:stretch>
                  <a:fillRect r="-2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/>
              <p:cNvSpPr/>
              <p:nvPr/>
            </p:nvSpPr>
            <p:spPr>
              <a:xfrm>
                <a:off x="7273176" y="1871639"/>
                <a:ext cx="384588" cy="2667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𝒁𝒏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176" y="1871639"/>
                <a:ext cx="384588" cy="266734"/>
              </a:xfrm>
              <a:prstGeom prst="rect">
                <a:avLst/>
              </a:prstGeom>
              <a:blipFill>
                <a:blip r:embed="rId8"/>
                <a:stretch>
                  <a:fillRect r="-23810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Connecteur droit 67"/>
          <p:cNvCxnSpPr/>
          <p:nvPr/>
        </p:nvCxnSpPr>
        <p:spPr>
          <a:xfrm>
            <a:off x="1359725" y="3309302"/>
            <a:ext cx="3283548" cy="0"/>
          </a:xfrm>
          <a:prstGeom prst="line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Forme libre 70"/>
          <p:cNvSpPr/>
          <p:nvPr/>
        </p:nvSpPr>
        <p:spPr>
          <a:xfrm>
            <a:off x="2569778" y="3309302"/>
            <a:ext cx="912616" cy="1461417"/>
          </a:xfrm>
          <a:custGeom>
            <a:avLst/>
            <a:gdLst>
              <a:gd name="connsiteX0" fmla="*/ 0 w 1612900"/>
              <a:gd name="connsiteY0" fmla="*/ 2023544 h 2023544"/>
              <a:gd name="connsiteX1" fmla="*/ 101600 w 1612900"/>
              <a:gd name="connsiteY1" fmla="*/ 1744144 h 2023544"/>
              <a:gd name="connsiteX2" fmla="*/ 584200 w 1612900"/>
              <a:gd name="connsiteY2" fmla="*/ 829744 h 2023544"/>
              <a:gd name="connsiteX3" fmla="*/ 1092200 w 1612900"/>
              <a:gd name="connsiteY3" fmla="*/ 105844 h 2023544"/>
              <a:gd name="connsiteX4" fmla="*/ 1612900 w 1612900"/>
              <a:gd name="connsiteY4" fmla="*/ 4244 h 2023544"/>
              <a:gd name="connsiteX5" fmla="*/ 1612900 w 1612900"/>
              <a:gd name="connsiteY5" fmla="*/ 4244 h 2023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2900" h="2023544">
                <a:moveTo>
                  <a:pt x="0" y="2023544"/>
                </a:moveTo>
                <a:cubicBezTo>
                  <a:pt x="2116" y="1983327"/>
                  <a:pt x="4233" y="1943111"/>
                  <a:pt x="101600" y="1744144"/>
                </a:cubicBezTo>
                <a:cubicBezTo>
                  <a:pt x="198967" y="1545177"/>
                  <a:pt x="419100" y="1102794"/>
                  <a:pt x="584200" y="829744"/>
                </a:cubicBezTo>
                <a:cubicBezTo>
                  <a:pt x="749300" y="556694"/>
                  <a:pt x="920750" y="243427"/>
                  <a:pt x="1092200" y="105844"/>
                </a:cubicBezTo>
                <a:cubicBezTo>
                  <a:pt x="1263650" y="-31739"/>
                  <a:pt x="1612900" y="4244"/>
                  <a:pt x="1612900" y="4244"/>
                </a:cubicBezTo>
                <a:lnTo>
                  <a:pt x="1612900" y="4244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Connecteur droit 71"/>
          <p:cNvCxnSpPr/>
          <p:nvPr/>
        </p:nvCxnSpPr>
        <p:spPr>
          <a:xfrm flipV="1">
            <a:off x="3964580" y="1710334"/>
            <a:ext cx="0" cy="3408924"/>
          </a:xfrm>
          <a:prstGeom prst="line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ZoneTexte 72"/>
              <p:cNvSpPr txBox="1"/>
              <p:nvPr/>
            </p:nvSpPr>
            <p:spPr>
              <a:xfrm>
                <a:off x="4768405" y="3148062"/>
                <a:ext cx="528606" cy="2667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8405" y="3148062"/>
                <a:ext cx="528606" cy="266734"/>
              </a:xfrm>
              <a:prstGeom prst="rect">
                <a:avLst/>
              </a:prstGeom>
              <a:blipFill>
                <a:blip r:embed="rId9"/>
                <a:stretch>
                  <a:fillRect l="-19540" r="-51724" b="-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ZoneTexte 73"/>
              <p:cNvSpPr txBox="1"/>
              <p:nvPr/>
            </p:nvSpPr>
            <p:spPr>
              <a:xfrm>
                <a:off x="3370222" y="1425096"/>
                <a:ext cx="456088" cy="2667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4" name="ZoneTexte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0222" y="1425096"/>
                <a:ext cx="456088" cy="266734"/>
              </a:xfrm>
              <a:prstGeom prst="rect">
                <a:avLst/>
              </a:prstGeom>
              <a:blipFill>
                <a:blip r:embed="rId10"/>
                <a:stretch>
                  <a:fillRect l="-24000" r="-53333" b="-84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Connecteur droit avec flèche 74"/>
          <p:cNvCxnSpPr/>
          <p:nvPr/>
        </p:nvCxnSpPr>
        <p:spPr>
          <a:xfrm flipH="1">
            <a:off x="2436784" y="4523077"/>
            <a:ext cx="4219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Rectangle 75"/>
              <p:cNvSpPr/>
              <p:nvPr/>
            </p:nvSpPr>
            <p:spPr>
              <a:xfrm>
                <a:off x="2842451" y="4389710"/>
                <a:ext cx="598669" cy="2667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fr-FR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p>
                        <m:sSupPr>
                          <m:ctrlPr>
                            <a:rPr lang="fr-FR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e>
                        <m:sup>
                          <m:r>
                            <a:rPr lang="fr-FR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451" y="4389710"/>
                <a:ext cx="598669" cy="266734"/>
              </a:xfrm>
              <a:prstGeom prst="rect">
                <a:avLst/>
              </a:prstGeom>
              <a:blipFill>
                <a:blip r:embed="rId11"/>
                <a:stretch>
                  <a:fillRect r="-22449" b="-38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Rectangle 76"/>
              <p:cNvSpPr/>
              <p:nvPr/>
            </p:nvSpPr>
            <p:spPr>
              <a:xfrm>
                <a:off x="2097407" y="4369587"/>
                <a:ext cx="382226" cy="2667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fr-FR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407" y="4369587"/>
                <a:ext cx="382226" cy="266734"/>
              </a:xfrm>
              <a:prstGeom prst="rect">
                <a:avLst/>
              </a:prstGeom>
              <a:blipFill>
                <a:blip r:embed="rId12"/>
                <a:stretch>
                  <a:fillRect r="-14286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ZoneTexte 80"/>
              <p:cNvSpPr txBox="1"/>
              <p:nvPr/>
            </p:nvSpPr>
            <p:spPr>
              <a:xfrm>
                <a:off x="2486918" y="4768658"/>
                <a:ext cx="220129" cy="2667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𝐹𝑒</m:t>
                      </m:r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81" name="ZoneTexte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918" y="4768658"/>
                <a:ext cx="220129" cy="266734"/>
              </a:xfrm>
              <a:prstGeom prst="rect">
                <a:avLst/>
              </a:prstGeom>
              <a:blipFill>
                <a:blip r:embed="rId13"/>
                <a:stretch>
                  <a:fillRect l="-50000" r="-102778" b="-47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Forme libre 82"/>
          <p:cNvSpPr/>
          <p:nvPr/>
        </p:nvSpPr>
        <p:spPr>
          <a:xfrm flipH="1" flipV="1">
            <a:off x="2257149" y="1847886"/>
            <a:ext cx="912616" cy="1461417"/>
          </a:xfrm>
          <a:custGeom>
            <a:avLst/>
            <a:gdLst>
              <a:gd name="connsiteX0" fmla="*/ 0 w 1612900"/>
              <a:gd name="connsiteY0" fmla="*/ 2023544 h 2023544"/>
              <a:gd name="connsiteX1" fmla="*/ 101600 w 1612900"/>
              <a:gd name="connsiteY1" fmla="*/ 1744144 h 2023544"/>
              <a:gd name="connsiteX2" fmla="*/ 584200 w 1612900"/>
              <a:gd name="connsiteY2" fmla="*/ 829744 h 2023544"/>
              <a:gd name="connsiteX3" fmla="*/ 1092200 w 1612900"/>
              <a:gd name="connsiteY3" fmla="*/ 105844 h 2023544"/>
              <a:gd name="connsiteX4" fmla="*/ 1612900 w 1612900"/>
              <a:gd name="connsiteY4" fmla="*/ 4244 h 2023544"/>
              <a:gd name="connsiteX5" fmla="*/ 1612900 w 1612900"/>
              <a:gd name="connsiteY5" fmla="*/ 4244 h 2023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2900" h="2023544">
                <a:moveTo>
                  <a:pt x="0" y="2023544"/>
                </a:moveTo>
                <a:cubicBezTo>
                  <a:pt x="2116" y="1983327"/>
                  <a:pt x="4233" y="1943111"/>
                  <a:pt x="101600" y="1744144"/>
                </a:cubicBezTo>
                <a:cubicBezTo>
                  <a:pt x="198967" y="1545177"/>
                  <a:pt x="419100" y="1102794"/>
                  <a:pt x="584200" y="829744"/>
                </a:cubicBezTo>
                <a:cubicBezTo>
                  <a:pt x="749300" y="556694"/>
                  <a:pt x="920750" y="243427"/>
                  <a:pt x="1092200" y="105844"/>
                </a:cubicBezTo>
                <a:cubicBezTo>
                  <a:pt x="1263650" y="-31739"/>
                  <a:pt x="1612900" y="4244"/>
                  <a:pt x="1612900" y="4244"/>
                </a:cubicBezTo>
                <a:lnTo>
                  <a:pt x="1612900" y="4244"/>
                </a:ln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Connecteur droit 83"/>
          <p:cNvCxnSpPr/>
          <p:nvPr/>
        </p:nvCxnSpPr>
        <p:spPr>
          <a:xfrm>
            <a:off x="3482394" y="3308927"/>
            <a:ext cx="482185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/>
          <p:nvPr/>
        </p:nvCxnSpPr>
        <p:spPr>
          <a:xfrm>
            <a:off x="2900456" y="2025128"/>
            <a:ext cx="4219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Rectangle 85"/>
              <p:cNvSpPr/>
              <p:nvPr/>
            </p:nvSpPr>
            <p:spPr>
              <a:xfrm>
                <a:off x="3322370" y="1871639"/>
                <a:ext cx="744050" cy="375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𝑭𝒆</m:t>
                          </m:r>
                        </m:e>
                        <m:sup>
                          <m:r>
                            <a:rPr lang="fr-FR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fr-FR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370" y="1871639"/>
                <a:ext cx="744050" cy="37555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Rectangle 86"/>
              <p:cNvSpPr/>
              <p:nvPr/>
            </p:nvSpPr>
            <p:spPr>
              <a:xfrm>
                <a:off x="2561079" y="1847885"/>
                <a:ext cx="457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079" y="1847885"/>
                <a:ext cx="45719" cy="369332"/>
              </a:xfrm>
              <a:prstGeom prst="rect">
                <a:avLst/>
              </a:prstGeom>
              <a:blipFill>
                <a:blip r:embed="rId15"/>
                <a:stretch>
                  <a:fillRect l="-125000" r="-67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ZoneTexte 92"/>
              <p:cNvSpPr txBox="1"/>
              <p:nvPr/>
            </p:nvSpPr>
            <p:spPr>
              <a:xfrm>
                <a:off x="691760" y="3660462"/>
                <a:ext cx="872996" cy="43088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93" name="ZoneTexte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60" y="3660462"/>
                <a:ext cx="872996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ZoneTexte 93"/>
              <p:cNvSpPr txBox="1"/>
              <p:nvPr/>
            </p:nvSpPr>
            <p:spPr>
              <a:xfrm>
                <a:off x="7848678" y="3670414"/>
                <a:ext cx="872996" cy="43088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94" name="ZoneTexte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78" y="3670414"/>
                <a:ext cx="872996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necteur droit avec flèche 34"/>
          <p:cNvCxnSpPr/>
          <p:nvPr/>
        </p:nvCxnSpPr>
        <p:spPr>
          <a:xfrm>
            <a:off x="2856740" y="2662237"/>
            <a:ext cx="0" cy="130527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Rectangle 99"/>
              <p:cNvSpPr/>
              <p:nvPr/>
            </p:nvSpPr>
            <p:spPr>
              <a:xfrm>
                <a:off x="3945885" y="2469175"/>
                <a:ext cx="31861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0" name="Rectangle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885" y="2469175"/>
                <a:ext cx="31861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4480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lipse 9"/>
          <p:cNvSpPr/>
          <p:nvPr/>
        </p:nvSpPr>
        <p:spPr>
          <a:xfrm>
            <a:off x="5096197" y="2706025"/>
            <a:ext cx="1729532" cy="1729532"/>
          </a:xfrm>
          <a:prstGeom prst="ellipse">
            <a:avLst/>
          </a:prstGeom>
          <a:solidFill>
            <a:srgbClr val="E470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7051053" y="2755731"/>
            <a:ext cx="1729532" cy="1729532"/>
          </a:xfrm>
          <a:prstGeom prst="ellipse">
            <a:avLst/>
          </a:prstGeom>
          <a:solidFill>
            <a:srgbClr val="3E41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2883878" y="2586369"/>
            <a:ext cx="2016369" cy="2016369"/>
          </a:xfrm>
          <a:prstGeom prst="ellipse">
            <a:avLst/>
          </a:prstGeom>
          <a:solidFill>
            <a:srgbClr val="3E41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/>
          <p:cNvSpPr txBox="1"/>
          <p:nvPr/>
        </p:nvSpPr>
        <p:spPr>
          <a:xfrm>
            <a:off x="377826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Corrosion différentielle</a:t>
            </a:r>
            <a:endParaRPr lang="fr-FR" sz="4000" b="1" dirty="0" smtClean="0">
              <a:solidFill>
                <a:srgbClr val="0070C0"/>
              </a:solidFill>
            </a:endParaRPr>
          </a:p>
        </p:txBody>
      </p:sp>
      <p:grpSp>
        <p:nvGrpSpPr>
          <p:cNvPr id="6" name="Groupe 5"/>
          <p:cNvGrpSpPr/>
          <p:nvPr/>
        </p:nvGrpSpPr>
        <p:grpSpPr>
          <a:xfrm rot="18323080">
            <a:off x="4372715" y="1947385"/>
            <a:ext cx="3024959" cy="3941944"/>
            <a:chOff x="3523404" y="2857625"/>
            <a:chExt cx="1068751" cy="1392732"/>
          </a:xfrm>
        </p:grpSpPr>
        <p:sp>
          <p:nvSpPr>
            <p:cNvPr id="3" name="Rectangle 2"/>
            <p:cNvSpPr/>
            <p:nvPr/>
          </p:nvSpPr>
          <p:spPr>
            <a:xfrm rot="19508761">
              <a:off x="3523404" y="2941026"/>
              <a:ext cx="592035" cy="16094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 rot="14108761">
              <a:off x="3549685" y="3313968"/>
              <a:ext cx="1061754" cy="14906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riangle isocèle 4"/>
            <p:cNvSpPr/>
            <p:nvPr/>
          </p:nvSpPr>
          <p:spPr>
            <a:xfrm rot="8708761">
              <a:off x="4443087" y="3781948"/>
              <a:ext cx="149068" cy="468409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7395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41" y="1381858"/>
            <a:ext cx="11258550" cy="46101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77826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Corrosion différentielle</a:t>
            </a:r>
            <a:endParaRPr lang="fr-FR" sz="40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652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70031" y="1259296"/>
            <a:ext cx="1465385" cy="146538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/>
          <p:cNvSpPr txBox="1"/>
          <p:nvPr/>
        </p:nvSpPr>
        <p:spPr>
          <a:xfrm>
            <a:off x="377826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Corrosion par aération différentielle</a:t>
            </a:r>
            <a:endParaRPr lang="fr-FR" sz="4000" b="1" dirty="0" smtClean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446585"/>
            <a:ext cx="12192000" cy="34114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rapèze 2"/>
          <p:cNvSpPr/>
          <p:nvPr/>
        </p:nvSpPr>
        <p:spPr>
          <a:xfrm flipV="1">
            <a:off x="2391508" y="2380899"/>
            <a:ext cx="6600092" cy="2131372"/>
          </a:xfrm>
          <a:prstGeom prst="trapezoid">
            <a:avLst>
              <a:gd name="adj" fmla="val 69002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2272401" y="3680434"/>
            <a:ext cx="0" cy="2672861"/>
          </a:xfrm>
          <a:prstGeom prst="straightConnector1">
            <a:avLst/>
          </a:prstGeom>
          <a:ln w="762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/>
              <p:cNvSpPr txBox="1"/>
              <p:nvPr/>
            </p:nvSpPr>
            <p:spPr>
              <a:xfrm>
                <a:off x="417067" y="4512271"/>
                <a:ext cx="151349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40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fr-FR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↘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67" y="4512271"/>
                <a:ext cx="1513491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rme libre 8"/>
          <p:cNvSpPr/>
          <p:nvPr/>
        </p:nvSpPr>
        <p:spPr>
          <a:xfrm rot="16200000" flipH="1" flipV="1">
            <a:off x="7213580" y="3232792"/>
            <a:ext cx="875136" cy="525432"/>
          </a:xfrm>
          <a:custGeom>
            <a:avLst/>
            <a:gdLst>
              <a:gd name="connsiteX0" fmla="*/ 2870200 w 2870200"/>
              <a:gd name="connsiteY0" fmla="*/ 1155700 h 1296903"/>
              <a:gd name="connsiteX1" fmla="*/ 863600 w 2870200"/>
              <a:gd name="connsiteY1" fmla="*/ 1193800 h 1296903"/>
              <a:gd name="connsiteX2" fmla="*/ 0 w 2870200"/>
              <a:gd name="connsiteY2" fmla="*/ 0 h 129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0200" h="1296903">
                <a:moveTo>
                  <a:pt x="2870200" y="1155700"/>
                </a:moveTo>
                <a:cubicBezTo>
                  <a:pt x="2106083" y="1271058"/>
                  <a:pt x="1341967" y="1386417"/>
                  <a:pt x="863600" y="1193800"/>
                </a:cubicBezTo>
                <a:cubicBezTo>
                  <a:pt x="385233" y="1001183"/>
                  <a:pt x="192616" y="500591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/>
              <p:cNvSpPr txBox="1"/>
              <p:nvPr/>
            </p:nvSpPr>
            <p:spPr>
              <a:xfrm>
                <a:off x="6993228" y="3035355"/>
                <a:ext cx="4846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228" y="3035355"/>
                <a:ext cx="48462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4742450" y="5704344"/>
                <a:ext cx="2999988" cy="5371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4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𝐹𝑒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sub>
                          </m:s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𝐹𝑒</m:t>
                          </m:r>
                        </m:e>
                        <m: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𝑎𝑞</m:t>
                              </m:r>
                            </m:e>
                          </m:d>
                        </m:sub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bSup>
                      <m:r>
                        <a:rPr lang="en-US" sz="2400" i="0"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450" y="5704344"/>
                <a:ext cx="2999988" cy="5371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ZoneTexte 11"/>
          <p:cNvSpPr txBox="1"/>
          <p:nvPr/>
        </p:nvSpPr>
        <p:spPr>
          <a:xfrm>
            <a:off x="10625783" y="3418824"/>
            <a:ext cx="1755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e</a:t>
            </a:r>
            <a:r>
              <a:rPr lang="fr-FR" sz="2800" b="1" dirty="0" smtClean="0"/>
              <a:t>au salée</a:t>
            </a:r>
            <a:endParaRPr lang="en-US" sz="2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7477848" y="1391480"/>
                <a:ext cx="4735014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d>
                            <m:dPr>
                              <m:beg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2400" i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𝐻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𝑎𝑞</m:t>
                              </m:r>
                            </m:e>
                          </m:d>
                        </m:sub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848" y="1391480"/>
                <a:ext cx="4735014" cy="7838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lèche courbée vers le haut 13"/>
          <p:cNvSpPr/>
          <p:nvPr/>
        </p:nvSpPr>
        <p:spPr>
          <a:xfrm rot="5400000">
            <a:off x="7922411" y="3090537"/>
            <a:ext cx="1091556" cy="656575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lèche courbée vers le haut 14"/>
          <p:cNvSpPr/>
          <p:nvPr/>
        </p:nvSpPr>
        <p:spPr>
          <a:xfrm rot="12453994" flipH="1">
            <a:off x="7273166" y="4159471"/>
            <a:ext cx="938545" cy="392858"/>
          </a:xfrm>
          <a:prstGeom prst="curved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/>
              <p:cNvSpPr/>
              <p:nvPr/>
            </p:nvSpPr>
            <p:spPr>
              <a:xfrm>
                <a:off x="8796477" y="2575040"/>
                <a:ext cx="77559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𝑶</m:t>
                          </m:r>
                        </m:e>
                        <m:sub>
                          <m:r>
                            <a:rPr lang="fr-FR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6477" y="2575040"/>
                <a:ext cx="77559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/>
              <p:cNvSpPr/>
              <p:nvPr/>
            </p:nvSpPr>
            <p:spPr>
              <a:xfrm>
                <a:off x="8739728" y="3583462"/>
                <a:ext cx="113787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1" i="1" smtClean="0">
                          <a:latin typeface="Cambria Math" panose="02040503050406030204" pitchFamily="18" charset="0"/>
                        </a:rPr>
                        <m:t>𝑯</m:t>
                      </m:r>
                      <m:sSup>
                        <m:sSupPr>
                          <m:ctrlPr>
                            <a:rPr lang="fr-FR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1" i="1" smtClean="0">
                              <a:latin typeface="Cambria Math" panose="02040503050406030204" pitchFamily="18" charset="0"/>
                            </a:rPr>
                            <m:t>𝑶</m:t>
                          </m:r>
                        </m:e>
                        <m:sup>
                          <m:r>
                            <a:rPr lang="fr-FR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9728" y="3583462"/>
                <a:ext cx="1137876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ZoneTexte 17"/>
          <p:cNvSpPr txBox="1"/>
          <p:nvPr/>
        </p:nvSpPr>
        <p:spPr>
          <a:xfrm>
            <a:off x="9672560" y="2547160"/>
            <a:ext cx="1755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FF0000"/>
                </a:solidFill>
              </a:rPr>
              <a:t>réduction en surface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5691903" y="4490479"/>
            <a:ext cx="1755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00B050"/>
                </a:solidFill>
              </a:rPr>
              <a:t>o</a:t>
            </a:r>
            <a:r>
              <a:rPr lang="fr-FR" sz="2000" b="1" dirty="0" smtClean="0">
                <a:solidFill>
                  <a:srgbClr val="00B050"/>
                </a:solidFill>
              </a:rPr>
              <a:t>xydation en profondeur</a:t>
            </a:r>
            <a:endParaRPr lang="en-US" sz="2000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/>
              <p:cNvSpPr/>
              <p:nvPr/>
            </p:nvSpPr>
            <p:spPr>
              <a:xfrm>
                <a:off x="6569727" y="3904577"/>
                <a:ext cx="76655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1" i="1" smtClean="0">
                          <a:latin typeface="Cambria Math" panose="02040503050406030204" pitchFamily="18" charset="0"/>
                        </a:rPr>
                        <m:t>𝑭𝒆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727" y="3904577"/>
                <a:ext cx="766557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/>
              <p:cNvSpPr/>
              <p:nvPr/>
            </p:nvSpPr>
            <p:spPr>
              <a:xfrm>
                <a:off x="7672883" y="4697182"/>
                <a:ext cx="1181157" cy="595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1" i="1" smtClean="0">
                              <a:latin typeface="Cambria Math" panose="02040503050406030204" pitchFamily="18" charset="0"/>
                            </a:rPr>
                            <m:t>𝑭𝒆</m:t>
                          </m:r>
                        </m:e>
                        <m:sup>
                          <m:r>
                            <a:rPr lang="fr-FR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fr-FR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2883" y="4697182"/>
                <a:ext cx="1181157" cy="5959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844269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1875</TotalTime>
  <Words>347</Words>
  <Application>Microsoft Office PowerPoint</Application>
  <PresentationFormat>Grand écran</PresentationFormat>
  <Paragraphs>58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0" baseType="lpstr">
      <vt:lpstr>Arial</vt:lpstr>
      <vt:lpstr>Arial</vt:lpstr>
      <vt:lpstr>Calibri</vt:lpstr>
      <vt:lpstr>Calibri Light</vt:lpstr>
      <vt:lpstr>Cambria Math</vt:lpstr>
      <vt:lpstr>Times New Roman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L'Oréal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RAMKURRUN Pooja</dc:creator>
  <cp:lastModifiedBy>RAMKURRUN Pooja</cp:lastModifiedBy>
  <cp:revision>101</cp:revision>
  <dcterms:created xsi:type="dcterms:W3CDTF">2020-03-23T08:37:13Z</dcterms:created>
  <dcterms:modified xsi:type="dcterms:W3CDTF">2020-06-01T19:15:30Z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3b7177-c66c-4b22-a350-7ee86f9a1e74_Enabled">
    <vt:lpwstr>True</vt:lpwstr>
  </property>
  <property fmtid="{D5CDD505-2E9C-101B-9397-08002B2CF9AE}" pid="3" name="MSIP_Label_f43b7177-c66c-4b22-a350-7ee86f9a1e74_SiteId">
    <vt:lpwstr>e4e1abd9-eac7-4a71-ab52-da5c998aa7ba</vt:lpwstr>
  </property>
  <property fmtid="{D5CDD505-2E9C-101B-9397-08002B2CF9AE}" pid="4" name="MSIP_Label_f43b7177-c66c-4b22-a350-7ee86f9a1e74_Owner">
    <vt:lpwstr>Pooja.RAMKURRUN@loreal.com</vt:lpwstr>
  </property>
  <property fmtid="{D5CDD505-2E9C-101B-9397-08002B2CF9AE}" pid="5" name="MSIP_Label_f43b7177-c66c-4b22-a350-7ee86f9a1e74_SetDate">
    <vt:lpwstr>2020-03-23T08:53:40.4834526Z</vt:lpwstr>
  </property>
  <property fmtid="{D5CDD505-2E9C-101B-9397-08002B2CF9AE}" pid="6" name="MSIP_Label_f43b7177-c66c-4b22-a350-7ee86f9a1e74_Name">
    <vt:lpwstr>C1 - Internal use</vt:lpwstr>
  </property>
  <property fmtid="{D5CDD505-2E9C-101B-9397-08002B2CF9AE}" pid="7" name="MSIP_Label_f43b7177-c66c-4b22-a350-7ee86f9a1e74_Application">
    <vt:lpwstr>Microsoft Azure Information Protection</vt:lpwstr>
  </property>
  <property fmtid="{D5CDD505-2E9C-101B-9397-08002B2CF9AE}" pid="8" name="MSIP_Label_f43b7177-c66c-4b22-a350-7ee86f9a1e74_ActionId">
    <vt:lpwstr>daa1b834-7206-4930-bada-60dce37db51a</vt:lpwstr>
  </property>
  <property fmtid="{D5CDD505-2E9C-101B-9397-08002B2CF9AE}" pid="9" name="MSIP_Label_f43b7177-c66c-4b22-a350-7ee86f9a1e74_Extended_MSFT_Method">
    <vt:lpwstr>Automatic</vt:lpwstr>
  </property>
  <property fmtid="{D5CDD505-2E9C-101B-9397-08002B2CF9AE}" pid="10" name="Sensitivity">
    <vt:lpwstr>C1 - Internal use</vt:lpwstr>
  </property>
</Properties>
</file>